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595"/>
  </p:normalViewPr>
  <p:slideViewPr>
    <p:cSldViewPr snapToGrid="0" snapToObjects="1">
      <p:cViewPr varScale="1">
        <p:scale>
          <a:sx n="115" d="100"/>
          <a:sy n="115" d="100"/>
        </p:scale>
        <p:origin x="47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10.png>
</file>

<file path=ppt/media/image2.tiff>
</file>

<file path=ppt/media/image3.tiff>
</file>

<file path=ppt/media/image4.tiff>
</file>

<file path=ppt/media/image5.png>
</file>

<file path=ppt/media/image5.tiff>
</file>

<file path=ppt/media/image6.png>
</file>

<file path=ppt/media/image6.tiff>
</file>

<file path=ppt/media/image7.png>
</file>

<file path=ppt/media/image7.tiff>
</file>

<file path=ppt/media/image8.png>
</file>

<file path=ppt/media/image8.tiff>
</file>

<file path=ppt/media/image9.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D36A9-E480-9A4C-8FF0-F2B8082C4F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D2DD482-49B7-CD40-A71F-6E705A5F8A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B76524-AD71-2140-935C-039535A1DFF7}"/>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5" name="Footer Placeholder 4">
            <a:extLst>
              <a:ext uri="{FF2B5EF4-FFF2-40B4-BE49-F238E27FC236}">
                <a16:creationId xmlns:a16="http://schemas.microsoft.com/office/drawing/2014/main" id="{964F2292-ED2B-D34A-BB17-5CB03EB9F7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FE984E-580C-6842-ABEC-7C15033C51AB}"/>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4211982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1431-FA43-5041-9970-FC1A6ECA3B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D371D6-1764-8C45-87B1-0ED52453795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887BC5-4FB7-FF45-81E1-EE1157E60D4A}"/>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5" name="Footer Placeholder 4">
            <a:extLst>
              <a:ext uri="{FF2B5EF4-FFF2-40B4-BE49-F238E27FC236}">
                <a16:creationId xmlns:a16="http://schemas.microsoft.com/office/drawing/2014/main" id="{8BA8E2EB-2A2E-0E42-A2BD-F675C22D45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C47A0B-84CA-CC46-8B0C-A5DF2C2B2164}"/>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3851351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B87166-AB46-9646-A552-A5477BEADC4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0CEE886-6A33-B145-954A-21D5D3E28D3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0A189E-505C-3D4A-898A-730C6218FD66}"/>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5" name="Footer Placeholder 4">
            <a:extLst>
              <a:ext uri="{FF2B5EF4-FFF2-40B4-BE49-F238E27FC236}">
                <a16:creationId xmlns:a16="http://schemas.microsoft.com/office/drawing/2014/main" id="{5CF6C63C-55FF-4746-9063-C4BA64F75D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E99C5F-EEC7-C34A-90C9-B65BAB07AFE1}"/>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2590768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C738A-F61B-FB48-9C12-B3E6578F81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5213C1-83B0-554D-8C29-474C209F1CB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91F02C-7032-9447-94A1-4239944BC1BE}"/>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5" name="Footer Placeholder 4">
            <a:extLst>
              <a:ext uri="{FF2B5EF4-FFF2-40B4-BE49-F238E27FC236}">
                <a16:creationId xmlns:a16="http://schemas.microsoft.com/office/drawing/2014/main" id="{1709E2E5-D6AA-0240-81C7-31E3AE161E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29EE43-6643-794E-80A1-4297FC513C6F}"/>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377371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0A6EB-B6CC-1648-BAD8-902E19EEAD8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FB5E24-8D9B-9144-A4C1-EBC3ACEAFDC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DD2C84B-A78D-3C4A-B174-FF8C3B87D771}"/>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5" name="Footer Placeholder 4">
            <a:extLst>
              <a:ext uri="{FF2B5EF4-FFF2-40B4-BE49-F238E27FC236}">
                <a16:creationId xmlns:a16="http://schemas.microsoft.com/office/drawing/2014/main" id="{6BBA875F-88B3-1342-8021-879F16A09A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244CF-8A67-6141-892A-9484AC57B381}"/>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896959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DE494-2658-2147-AFC8-F58DCC4022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C4DADF-E5FC-C14A-901B-9F6884B1F1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1B8A166-5DE4-5841-8A17-D6991A11C91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9520F9-574F-4049-B434-53C0CC036BF1}"/>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6" name="Footer Placeholder 5">
            <a:extLst>
              <a:ext uri="{FF2B5EF4-FFF2-40B4-BE49-F238E27FC236}">
                <a16:creationId xmlns:a16="http://schemas.microsoft.com/office/drawing/2014/main" id="{ABAC10D8-4A93-5342-9A49-20AED172E4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F30476-6724-0E48-B1C8-4D8DFE8F469A}"/>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493489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952E8-9CCE-0645-9925-3DC5226FFE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6B7A502-E482-204A-856F-9F5A457CB8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3C4DD66-D33C-FA4A-8479-D4A155C0E42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89BF6C-F8DE-884C-A96B-152F7EF580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5CD9C8C-3735-8646-A1AE-B3CB3CDDF64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96E7E2F-D390-3C4D-A308-0711A34B4403}"/>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8" name="Footer Placeholder 7">
            <a:extLst>
              <a:ext uri="{FF2B5EF4-FFF2-40B4-BE49-F238E27FC236}">
                <a16:creationId xmlns:a16="http://schemas.microsoft.com/office/drawing/2014/main" id="{A585BEB0-8649-4D4D-A30C-8F2B928AA3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3B2171-B5B1-A84B-BAE7-592897FBA733}"/>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490073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99D50-117F-614A-869D-79A1A811DB3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42BB4F-2757-7C49-AF33-EB92E3B52180}"/>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4" name="Footer Placeholder 3">
            <a:extLst>
              <a:ext uri="{FF2B5EF4-FFF2-40B4-BE49-F238E27FC236}">
                <a16:creationId xmlns:a16="http://schemas.microsoft.com/office/drawing/2014/main" id="{CBF03479-D320-7541-AA4A-F52D1C2E81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E3D8BF-2E46-804D-A1EC-B7FAB4657477}"/>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3572512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CD237A-D8A1-C54C-B097-96DEAEC4E68A}"/>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3" name="Footer Placeholder 2">
            <a:extLst>
              <a:ext uri="{FF2B5EF4-FFF2-40B4-BE49-F238E27FC236}">
                <a16:creationId xmlns:a16="http://schemas.microsoft.com/office/drawing/2014/main" id="{71586BAC-205F-604F-8891-F4F034F354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F13B32-D7AC-E94A-BFC5-3E2066CBA319}"/>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25084067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620AD-658F-7C4F-A554-85FECD6E15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8AC6F6-27E5-0A4A-A015-83FA06601D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B9DD8EE-BAB7-6745-AD84-96C05B6E77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1E30B90-582B-B844-9D34-967D9A56E0D0}"/>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6" name="Footer Placeholder 5">
            <a:extLst>
              <a:ext uri="{FF2B5EF4-FFF2-40B4-BE49-F238E27FC236}">
                <a16:creationId xmlns:a16="http://schemas.microsoft.com/office/drawing/2014/main" id="{F78882C4-3F5B-ED4D-B260-DE8B22DDF2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F15EAA-9B84-0D49-BC47-34045E947F22}"/>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2881987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C22DD-9533-184D-88F8-C1673A80A1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1C8BC1-48C5-1B47-8DBE-30A21BA0D8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11EEF2-9E59-DF4B-AAED-3FECD3181C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B183B0-B5C8-EB40-BD20-E23E80A2E9CD}"/>
              </a:ext>
            </a:extLst>
          </p:cNvPr>
          <p:cNvSpPr>
            <a:spLocks noGrp="1"/>
          </p:cNvSpPr>
          <p:nvPr>
            <p:ph type="dt" sz="half" idx="10"/>
          </p:nvPr>
        </p:nvSpPr>
        <p:spPr/>
        <p:txBody>
          <a:bodyPr/>
          <a:lstStyle/>
          <a:p>
            <a:fld id="{F65E1F1C-98FB-C84C-8E9B-0878021BDF82}" type="datetimeFigureOut">
              <a:rPr lang="en-US" smtClean="0"/>
              <a:t>3/18/19</a:t>
            </a:fld>
            <a:endParaRPr lang="en-US"/>
          </a:p>
        </p:txBody>
      </p:sp>
      <p:sp>
        <p:nvSpPr>
          <p:cNvPr id="6" name="Footer Placeholder 5">
            <a:extLst>
              <a:ext uri="{FF2B5EF4-FFF2-40B4-BE49-F238E27FC236}">
                <a16:creationId xmlns:a16="http://schemas.microsoft.com/office/drawing/2014/main" id="{659C94E4-FD5C-AB4A-9A6A-46CB22ABC9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29B62B-B9F9-3640-9DF4-CBF1D6C5A869}"/>
              </a:ext>
            </a:extLst>
          </p:cNvPr>
          <p:cNvSpPr>
            <a:spLocks noGrp="1"/>
          </p:cNvSpPr>
          <p:nvPr>
            <p:ph type="sldNum" sz="quarter" idx="12"/>
          </p:nvPr>
        </p:nvSpPr>
        <p:spPr/>
        <p:txBody>
          <a:bodyPr/>
          <a:lstStyle/>
          <a:p>
            <a:fld id="{7896B0A8-9F19-F94D-AE3D-8727BDD12A4F}" type="slidenum">
              <a:rPr lang="en-US" smtClean="0"/>
              <a:t>‹#›</a:t>
            </a:fld>
            <a:endParaRPr lang="en-US"/>
          </a:p>
        </p:txBody>
      </p:sp>
    </p:spTree>
    <p:extLst>
      <p:ext uri="{BB962C8B-B14F-4D97-AF65-F5344CB8AC3E}">
        <p14:creationId xmlns:p14="http://schemas.microsoft.com/office/powerpoint/2010/main" val="1109506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45003D-80A7-B94D-B83D-C14ED44305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B2B6D0-000B-AF46-9C0A-67025EA248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3DFD7B-E9A4-DE42-B56A-08BBF4FA69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5E1F1C-98FB-C84C-8E9B-0878021BDF82}" type="datetimeFigureOut">
              <a:rPr lang="en-US" smtClean="0"/>
              <a:t>3/18/19</a:t>
            </a:fld>
            <a:endParaRPr lang="en-US"/>
          </a:p>
        </p:txBody>
      </p:sp>
      <p:sp>
        <p:nvSpPr>
          <p:cNvPr id="5" name="Footer Placeholder 4">
            <a:extLst>
              <a:ext uri="{FF2B5EF4-FFF2-40B4-BE49-F238E27FC236}">
                <a16:creationId xmlns:a16="http://schemas.microsoft.com/office/drawing/2014/main" id="{38366837-8053-3D49-90E8-C252C231F4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3C2B757-1676-4443-8309-3ACE79482B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96B0A8-9F19-F94D-AE3D-8727BDD12A4F}" type="slidenum">
              <a:rPr lang="en-US" smtClean="0"/>
              <a:t>‹#›</a:t>
            </a:fld>
            <a:endParaRPr lang="en-US"/>
          </a:p>
        </p:txBody>
      </p:sp>
    </p:spTree>
    <p:extLst>
      <p:ext uri="{BB962C8B-B14F-4D97-AF65-F5344CB8AC3E}">
        <p14:creationId xmlns:p14="http://schemas.microsoft.com/office/powerpoint/2010/main" val="28371423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tiff"/><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58832-63E3-6440-9A01-8F9B982313E9}"/>
              </a:ext>
            </a:extLst>
          </p:cNvPr>
          <p:cNvSpPr>
            <a:spLocks noGrp="1"/>
          </p:cNvSpPr>
          <p:nvPr>
            <p:ph type="ctrTitle"/>
          </p:nvPr>
        </p:nvSpPr>
        <p:spPr/>
        <p:txBody>
          <a:bodyPr>
            <a:normAutofit/>
          </a:bodyPr>
          <a:lstStyle/>
          <a:p>
            <a:r>
              <a:rPr lang="en-US" dirty="0"/>
              <a:t>Decision by Committee:</a:t>
            </a:r>
            <a:br>
              <a:rPr lang="en-US" dirty="0"/>
            </a:br>
            <a:r>
              <a:rPr lang="en-US" dirty="0"/>
              <a:t>Ensemble Learning</a:t>
            </a:r>
          </a:p>
        </p:txBody>
      </p:sp>
      <p:sp>
        <p:nvSpPr>
          <p:cNvPr id="3" name="Subtitle 2">
            <a:extLst>
              <a:ext uri="{FF2B5EF4-FFF2-40B4-BE49-F238E27FC236}">
                <a16:creationId xmlns:a16="http://schemas.microsoft.com/office/drawing/2014/main" id="{A4335E19-8A3F-DE4C-8124-704C028F4F6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678474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E0232-C079-8D4C-AC4C-5FBD18D73912}"/>
              </a:ext>
            </a:extLst>
          </p:cNvPr>
          <p:cNvSpPr>
            <a:spLocks noGrp="1"/>
          </p:cNvSpPr>
          <p:nvPr>
            <p:ph type="title"/>
          </p:nvPr>
        </p:nvSpPr>
        <p:spPr/>
        <p:txBody>
          <a:bodyPr/>
          <a:lstStyle/>
          <a:p>
            <a:r>
              <a:rPr lang="en-US" dirty="0"/>
              <a:t>Majority voting</a:t>
            </a:r>
          </a:p>
        </p:txBody>
      </p:sp>
      <p:sp>
        <p:nvSpPr>
          <p:cNvPr id="3" name="Content Placeholder 2">
            <a:extLst>
              <a:ext uri="{FF2B5EF4-FFF2-40B4-BE49-F238E27FC236}">
                <a16:creationId xmlns:a16="http://schemas.microsoft.com/office/drawing/2014/main" id="{6E8DF005-04B0-0448-BAA0-A8BAB65B8FA3}"/>
              </a:ext>
            </a:extLst>
          </p:cNvPr>
          <p:cNvSpPr>
            <a:spLocks noGrp="1"/>
          </p:cNvSpPr>
          <p:nvPr>
            <p:ph idx="1"/>
          </p:nvPr>
        </p:nvSpPr>
        <p:spPr/>
        <p:txBody>
          <a:bodyPr>
            <a:normAutofit lnSpcReduction="10000"/>
          </a:bodyPr>
          <a:lstStyle/>
          <a:p>
            <a:r>
              <a:rPr lang="en-US" dirty="0"/>
              <a:t>Some classification systems will only produce an output where all the classifiers agree, or more than half of them agree, whereas others simply take the most common output.</a:t>
            </a:r>
          </a:p>
          <a:p>
            <a:r>
              <a:rPr lang="en-US" dirty="0"/>
              <a:t>Assuming that each individual classifier has a success rate of </a:t>
            </a:r>
            <a:r>
              <a:rPr lang="en-US" i="1" dirty="0"/>
              <a:t>p</a:t>
            </a:r>
            <a:r>
              <a:rPr lang="en-US" dirty="0"/>
              <a:t> , the probability of the ensemble getting the correct answer follows a binomial distribution</a:t>
            </a:r>
          </a:p>
          <a:p>
            <a:endParaRPr lang="en-US" dirty="0"/>
          </a:p>
          <a:p>
            <a:pPr lvl="1"/>
            <a:r>
              <a:rPr lang="en-US" dirty="0"/>
              <a:t>If p&gt;0.5 and T</a:t>
            </a:r>
            <a:r>
              <a:rPr lang="en-US" dirty="0">
                <a:sym typeface="Wingdings" pitchFamily="2" charset="2"/>
              </a:rPr>
              <a:t></a:t>
            </a:r>
            <a:r>
              <a:rPr lang="en-US" dirty="0"/>
              <a:t> ∞, the summer approach 1, meaning even if each classifier only gets about half the answers right, if we use a decent number of classifiers (~100), then the probability of the ensemble being correct gets close to 1.</a:t>
            </a:r>
          </a:p>
        </p:txBody>
      </p:sp>
      <p:pic>
        <p:nvPicPr>
          <p:cNvPr id="4" name="Picture 3">
            <a:extLst>
              <a:ext uri="{FF2B5EF4-FFF2-40B4-BE49-F238E27FC236}">
                <a16:creationId xmlns:a16="http://schemas.microsoft.com/office/drawing/2014/main" id="{95E044B4-B4D1-374A-A5F4-06B9D472E650}"/>
              </a:ext>
            </a:extLst>
          </p:cNvPr>
          <p:cNvPicPr>
            <a:picLocks noChangeAspect="1"/>
          </p:cNvPicPr>
          <p:nvPr/>
        </p:nvPicPr>
        <p:blipFill>
          <a:blip r:embed="rId2"/>
          <a:stretch>
            <a:fillRect/>
          </a:stretch>
        </p:blipFill>
        <p:spPr>
          <a:xfrm>
            <a:off x="4259455" y="3694701"/>
            <a:ext cx="2870200" cy="813904"/>
          </a:xfrm>
          <a:prstGeom prst="rect">
            <a:avLst/>
          </a:prstGeom>
        </p:spPr>
      </p:pic>
      <p:sp>
        <p:nvSpPr>
          <p:cNvPr id="5" name="Rectangle 4">
            <a:extLst>
              <a:ext uri="{FF2B5EF4-FFF2-40B4-BE49-F238E27FC236}">
                <a16:creationId xmlns:a16="http://schemas.microsoft.com/office/drawing/2014/main" id="{56429451-C4A2-FF47-BF15-287B70B3F204}"/>
              </a:ext>
            </a:extLst>
          </p:cNvPr>
          <p:cNvSpPr/>
          <p:nvPr/>
        </p:nvSpPr>
        <p:spPr>
          <a:xfrm>
            <a:off x="7157628" y="3816628"/>
            <a:ext cx="2989152" cy="369332"/>
          </a:xfrm>
          <a:prstGeom prst="rect">
            <a:avLst/>
          </a:prstGeom>
        </p:spPr>
        <p:txBody>
          <a:bodyPr wrap="none">
            <a:spAutoFit/>
          </a:bodyPr>
          <a:lstStyle/>
          <a:p>
            <a:r>
              <a:rPr lang="en-US" dirty="0">
                <a:effectLst/>
                <a:latin typeface="Helvetica" pitchFamily="2" charset="0"/>
              </a:rPr>
              <a:t> T: the number of classifiers</a:t>
            </a:r>
          </a:p>
        </p:txBody>
      </p:sp>
    </p:spTree>
    <p:extLst>
      <p:ext uri="{BB962C8B-B14F-4D97-AF65-F5344CB8AC3E}">
        <p14:creationId xmlns:p14="http://schemas.microsoft.com/office/powerpoint/2010/main" val="3491655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6D436-2E1B-7340-8972-AEBF4DA3737C}"/>
              </a:ext>
            </a:extLst>
          </p:cNvPr>
          <p:cNvSpPr>
            <a:spLocks noGrp="1"/>
          </p:cNvSpPr>
          <p:nvPr>
            <p:ph type="title"/>
          </p:nvPr>
        </p:nvSpPr>
        <p:spPr>
          <a:xfrm>
            <a:off x="838200" y="136670"/>
            <a:ext cx="10515600" cy="1325563"/>
          </a:xfrm>
        </p:spPr>
        <p:txBody>
          <a:bodyPr/>
          <a:lstStyle/>
          <a:p>
            <a:r>
              <a:rPr lang="en-US" dirty="0"/>
              <a:t>Mixture of experts network: learning how to combine classifiers?</a:t>
            </a:r>
          </a:p>
        </p:txBody>
      </p:sp>
      <p:pic>
        <p:nvPicPr>
          <p:cNvPr id="4" name="Picture 3">
            <a:extLst>
              <a:ext uri="{FF2B5EF4-FFF2-40B4-BE49-F238E27FC236}">
                <a16:creationId xmlns:a16="http://schemas.microsoft.com/office/drawing/2014/main" id="{829C0A8D-1BEE-1345-9540-64FC49D8527F}"/>
              </a:ext>
            </a:extLst>
          </p:cNvPr>
          <p:cNvPicPr>
            <a:picLocks noChangeAspect="1"/>
          </p:cNvPicPr>
          <p:nvPr/>
        </p:nvPicPr>
        <p:blipFill>
          <a:blip r:embed="rId2"/>
          <a:stretch>
            <a:fillRect/>
          </a:stretch>
        </p:blipFill>
        <p:spPr>
          <a:xfrm>
            <a:off x="223025" y="1454031"/>
            <a:ext cx="7438172" cy="4318939"/>
          </a:xfrm>
          <a:prstGeom prst="rect">
            <a:avLst/>
          </a:prstGeom>
        </p:spPr>
      </p:pic>
      <p:pic>
        <p:nvPicPr>
          <p:cNvPr id="5" name="Picture 4">
            <a:extLst>
              <a:ext uri="{FF2B5EF4-FFF2-40B4-BE49-F238E27FC236}">
                <a16:creationId xmlns:a16="http://schemas.microsoft.com/office/drawing/2014/main" id="{32AFA554-793D-2E48-B1C9-05986147FB53}"/>
              </a:ext>
            </a:extLst>
          </p:cNvPr>
          <p:cNvPicPr>
            <a:picLocks noChangeAspect="1"/>
          </p:cNvPicPr>
          <p:nvPr/>
        </p:nvPicPr>
        <p:blipFill>
          <a:blip r:embed="rId3"/>
          <a:stretch>
            <a:fillRect/>
          </a:stretch>
        </p:blipFill>
        <p:spPr>
          <a:xfrm>
            <a:off x="7805854" y="1540290"/>
            <a:ext cx="4386146" cy="3742026"/>
          </a:xfrm>
          <a:prstGeom prst="rect">
            <a:avLst/>
          </a:prstGeom>
        </p:spPr>
      </p:pic>
      <p:sp>
        <p:nvSpPr>
          <p:cNvPr id="7" name="Rectangle 6">
            <a:extLst>
              <a:ext uri="{FF2B5EF4-FFF2-40B4-BE49-F238E27FC236}">
                <a16:creationId xmlns:a16="http://schemas.microsoft.com/office/drawing/2014/main" id="{912ADBA2-3E69-F74E-944B-3C5103242ED3}"/>
              </a:ext>
            </a:extLst>
          </p:cNvPr>
          <p:cNvSpPr/>
          <p:nvPr/>
        </p:nvSpPr>
        <p:spPr>
          <a:xfrm>
            <a:off x="838200" y="5772970"/>
            <a:ext cx="10511884" cy="923330"/>
          </a:xfrm>
          <a:prstGeom prst="rect">
            <a:avLst/>
          </a:prstGeom>
        </p:spPr>
        <p:txBody>
          <a:bodyPr wrap="square">
            <a:spAutoFit/>
          </a:bodyPr>
          <a:lstStyle/>
          <a:p>
            <a:endParaRPr lang="en-US" dirty="0">
              <a:effectLst/>
              <a:latin typeface="Helvetica" pitchFamily="2" charset="0"/>
            </a:endParaRPr>
          </a:p>
          <a:p>
            <a:r>
              <a:rPr lang="en-US" dirty="0">
                <a:effectLst/>
                <a:latin typeface="Helvetica" pitchFamily="2" charset="0"/>
              </a:rPr>
              <a:t>Learning: the parameters (weighs) using gradient descent </a:t>
            </a:r>
            <a:r>
              <a:rPr lang="en-US" dirty="0">
                <a:latin typeface="Helvetica" pitchFamily="2" charset="0"/>
              </a:rPr>
              <a:t>algorithm, and structure (which data fed to which expert) </a:t>
            </a:r>
            <a:r>
              <a:rPr lang="en-US" dirty="0">
                <a:effectLst/>
                <a:latin typeface="Helvetica" pitchFamily="2" charset="0"/>
              </a:rPr>
              <a:t>using an EM algorithm or</a:t>
            </a:r>
          </a:p>
        </p:txBody>
      </p:sp>
      <p:sp>
        <p:nvSpPr>
          <p:cNvPr id="8" name="TextBox 7">
            <a:extLst>
              <a:ext uri="{FF2B5EF4-FFF2-40B4-BE49-F238E27FC236}">
                <a16:creationId xmlns:a16="http://schemas.microsoft.com/office/drawing/2014/main" id="{38065953-E1E6-7A4B-AE11-A06CA3861B55}"/>
              </a:ext>
            </a:extLst>
          </p:cNvPr>
          <p:cNvSpPr txBox="1"/>
          <p:nvPr/>
        </p:nvSpPr>
        <p:spPr>
          <a:xfrm>
            <a:off x="838200" y="2921619"/>
            <a:ext cx="1904111" cy="369332"/>
          </a:xfrm>
          <a:prstGeom prst="rect">
            <a:avLst/>
          </a:prstGeom>
          <a:noFill/>
        </p:spPr>
        <p:txBody>
          <a:bodyPr wrap="none" rtlCol="0">
            <a:spAutoFit/>
          </a:bodyPr>
          <a:lstStyle/>
          <a:p>
            <a:r>
              <a:rPr lang="en-US" dirty="0"/>
              <a:t>Logistic regression</a:t>
            </a:r>
          </a:p>
        </p:txBody>
      </p:sp>
      <p:sp>
        <p:nvSpPr>
          <p:cNvPr id="9" name="TextBox 8">
            <a:extLst>
              <a:ext uri="{FF2B5EF4-FFF2-40B4-BE49-F238E27FC236}">
                <a16:creationId xmlns:a16="http://schemas.microsoft.com/office/drawing/2014/main" id="{7F937780-E2BF-A94D-A030-CF5E6E84CA40}"/>
              </a:ext>
            </a:extLst>
          </p:cNvPr>
          <p:cNvSpPr txBox="1"/>
          <p:nvPr/>
        </p:nvSpPr>
        <p:spPr>
          <a:xfrm>
            <a:off x="1790319" y="3977962"/>
            <a:ext cx="951992" cy="369332"/>
          </a:xfrm>
          <a:prstGeom prst="rect">
            <a:avLst/>
          </a:prstGeom>
          <a:noFill/>
        </p:spPr>
        <p:txBody>
          <a:bodyPr wrap="none" rtlCol="0">
            <a:spAutoFit/>
          </a:bodyPr>
          <a:lstStyle/>
          <a:p>
            <a:r>
              <a:rPr lang="en-US" dirty="0" err="1"/>
              <a:t>Softmax</a:t>
            </a:r>
            <a:endParaRPr lang="en-US" dirty="0"/>
          </a:p>
        </p:txBody>
      </p:sp>
    </p:spTree>
    <p:extLst>
      <p:ext uri="{BB962C8B-B14F-4D97-AF65-F5344CB8AC3E}">
        <p14:creationId xmlns:p14="http://schemas.microsoft.com/office/powerpoint/2010/main" val="2909821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C8FB8-C5C4-BA40-A12A-D9D9A2084E28}"/>
              </a:ext>
            </a:extLst>
          </p:cNvPr>
          <p:cNvSpPr>
            <a:spLocks noGrp="1"/>
          </p:cNvSpPr>
          <p:nvPr>
            <p:ph type="title"/>
          </p:nvPr>
        </p:nvSpPr>
        <p:spPr/>
        <p:txBody>
          <a:bodyPr/>
          <a:lstStyle/>
          <a:p>
            <a:r>
              <a:rPr lang="en-US" dirty="0"/>
              <a:t>Concept of Ensemble Learning</a:t>
            </a:r>
          </a:p>
        </p:txBody>
      </p:sp>
      <p:pic>
        <p:nvPicPr>
          <p:cNvPr id="4" name="Picture 3">
            <a:extLst>
              <a:ext uri="{FF2B5EF4-FFF2-40B4-BE49-F238E27FC236}">
                <a16:creationId xmlns:a16="http://schemas.microsoft.com/office/drawing/2014/main" id="{262339DA-AB5D-D644-8843-852AAACDEEE2}"/>
              </a:ext>
            </a:extLst>
          </p:cNvPr>
          <p:cNvPicPr>
            <a:picLocks noChangeAspect="1"/>
          </p:cNvPicPr>
          <p:nvPr/>
        </p:nvPicPr>
        <p:blipFill>
          <a:blip r:embed="rId2"/>
          <a:stretch>
            <a:fillRect/>
          </a:stretch>
        </p:blipFill>
        <p:spPr>
          <a:xfrm>
            <a:off x="1070517" y="1888948"/>
            <a:ext cx="9984058" cy="4442312"/>
          </a:xfrm>
          <a:prstGeom prst="rect">
            <a:avLst/>
          </a:prstGeom>
        </p:spPr>
      </p:pic>
      <p:pic>
        <p:nvPicPr>
          <p:cNvPr id="6" name="Picture 5">
            <a:extLst>
              <a:ext uri="{FF2B5EF4-FFF2-40B4-BE49-F238E27FC236}">
                <a16:creationId xmlns:a16="http://schemas.microsoft.com/office/drawing/2014/main" id="{990403AF-BB66-9C45-B4D0-0E2BF8051440}"/>
              </a:ext>
            </a:extLst>
          </p:cNvPr>
          <p:cNvPicPr>
            <a:picLocks noChangeAspect="1"/>
          </p:cNvPicPr>
          <p:nvPr/>
        </p:nvPicPr>
        <p:blipFill>
          <a:blip r:embed="rId2"/>
          <a:stretch>
            <a:fillRect/>
          </a:stretch>
        </p:blipFill>
        <p:spPr>
          <a:xfrm>
            <a:off x="838200" y="1888948"/>
            <a:ext cx="9984058" cy="4442312"/>
          </a:xfrm>
          <a:prstGeom prst="rect">
            <a:avLst/>
          </a:prstGeom>
        </p:spPr>
      </p:pic>
    </p:spTree>
    <p:extLst>
      <p:ext uri="{BB962C8B-B14F-4D97-AF65-F5344CB8AC3E}">
        <p14:creationId xmlns:p14="http://schemas.microsoft.com/office/powerpoint/2010/main" val="1427824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C47F7-230E-CC43-81D6-74EA04963783}"/>
              </a:ext>
            </a:extLst>
          </p:cNvPr>
          <p:cNvSpPr>
            <a:spLocks noGrp="1"/>
          </p:cNvSpPr>
          <p:nvPr>
            <p:ph type="title"/>
          </p:nvPr>
        </p:nvSpPr>
        <p:spPr/>
        <p:txBody>
          <a:bodyPr/>
          <a:lstStyle/>
          <a:p>
            <a:r>
              <a:rPr lang="en-US" dirty="0"/>
              <a:t>Ensemble Learning</a:t>
            </a:r>
          </a:p>
        </p:txBody>
      </p:sp>
      <p:sp>
        <p:nvSpPr>
          <p:cNvPr id="3" name="Content Placeholder 2">
            <a:extLst>
              <a:ext uri="{FF2B5EF4-FFF2-40B4-BE49-F238E27FC236}">
                <a16:creationId xmlns:a16="http://schemas.microsoft.com/office/drawing/2014/main" id="{44F76BBE-90B1-2D40-9669-F6EFE85FC808}"/>
              </a:ext>
            </a:extLst>
          </p:cNvPr>
          <p:cNvSpPr>
            <a:spLocks noGrp="1"/>
          </p:cNvSpPr>
          <p:nvPr>
            <p:ph idx="1"/>
          </p:nvPr>
        </p:nvSpPr>
        <p:spPr/>
        <p:txBody>
          <a:bodyPr>
            <a:normAutofit lnSpcReduction="10000"/>
          </a:bodyPr>
          <a:lstStyle/>
          <a:p>
            <a:r>
              <a:rPr lang="en-US" dirty="0"/>
              <a:t>Ensemble methods do very well when there is very little data as well as when there is too much.</a:t>
            </a:r>
          </a:p>
          <a:p>
            <a:r>
              <a:rPr lang="en-US" dirty="0"/>
              <a:t>When there was not enough data, we train lots of neural networks on different subsets of the data, and combine their results in some way.</a:t>
            </a:r>
          </a:p>
          <a:p>
            <a:r>
              <a:rPr lang="en-US" dirty="0"/>
              <a:t>One very simple way to combine the results is to use majority voting.</a:t>
            </a:r>
          </a:p>
          <a:p>
            <a:r>
              <a:rPr lang="en-US" dirty="0"/>
              <a:t>Majority voting has the interesting property that for binary classification, the combined classifier will only get the answer wrong if more than half of the classifiers were wrong, which hopefully will not happen too often.</a:t>
            </a:r>
          </a:p>
          <a:p>
            <a:r>
              <a:rPr lang="en-US" dirty="0"/>
              <a:t>There are alternative ways to combine the results.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2906877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EABF5-996B-9448-84AF-2AF35E372C90}"/>
              </a:ext>
            </a:extLst>
          </p:cNvPr>
          <p:cNvSpPr>
            <a:spLocks noGrp="1"/>
          </p:cNvSpPr>
          <p:nvPr>
            <p:ph type="title"/>
          </p:nvPr>
        </p:nvSpPr>
        <p:spPr/>
        <p:txBody>
          <a:bodyPr/>
          <a:lstStyle/>
          <a:p>
            <a:r>
              <a:rPr lang="en-US" dirty="0"/>
              <a:t>Boosting</a:t>
            </a:r>
          </a:p>
        </p:txBody>
      </p:sp>
      <p:pic>
        <p:nvPicPr>
          <p:cNvPr id="4" name="Picture 3">
            <a:extLst>
              <a:ext uri="{FF2B5EF4-FFF2-40B4-BE49-F238E27FC236}">
                <a16:creationId xmlns:a16="http://schemas.microsoft.com/office/drawing/2014/main" id="{B62C2BA8-E66F-4949-BC0E-30AFB1EE4AA9}"/>
              </a:ext>
            </a:extLst>
          </p:cNvPr>
          <p:cNvPicPr>
            <a:picLocks noChangeAspect="1"/>
          </p:cNvPicPr>
          <p:nvPr/>
        </p:nvPicPr>
        <p:blipFill>
          <a:blip r:embed="rId2"/>
          <a:stretch>
            <a:fillRect/>
          </a:stretch>
        </p:blipFill>
        <p:spPr>
          <a:xfrm>
            <a:off x="1866900" y="1555750"/>
            <a:ext cx="8458200" cy="3746500"/>
          </a:xfrm>
          <a:prstGeom prst="rect">
            <a:avLst/>
          </a:prstGeom>
        </p:spPr>
      </p:pic>
    </p:spTree>
    <p:extLst>
      <p:ext uri="{BB962C8B-B14F-4D97-AF65-F5344CB8AC3E}">
        <p14:creationId xmlns:p14="http://schemas.microsoft.com/office/powerpoint/2010/main" val="678874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4844-6861-CA47-BC2F-8EE256312105}"/>
              </a:ext>
            </a:extLst>
          </p:cNvPr>
          <p:cNvSpPr>
            <a:spLocks noGrp="1"/>
          </p:cNvSpPr>
          <p:nvPr>
            <p:ph type="title"/>
          </p:nvPr>
        </p:nvSpPr>
        <p:spPr/>
        <p:txBody>
          <a:bodyPr>
            <a:normAutofit/>
          </a:bodyPr>
          <a:lstStyle/>
          <a:p>
            <a:r>
              <a:rPr lang="en-US" dirty="0"/>
              <a:t> AdaBoost (adaptive boosting )</a:t>
            </a:r>
          </a:p>
        </p:txBody>
      </p:sp>
      <p:pic>
        <p:nvPicPr>
          <p:cNvPr id="4" name="Picture 3">
            <a:extLst>
              <a:ext uri="{FF2B5EF4-FFF2-40B4-BE49-F238E27FC236}">
                <a16:creationId xmlns:a16="http://schemas.microsoft.com/office/drawing/2014/main" id="{249558AC-7775-844E-A309-08397375C398}"/>
              </a:ext>
            </a:extLst>
          </p:cNvPr>
          <p:cNvPicPr>
            <a:picLocks noChangeAspect="1"/>
          </p:cNvPicPr>
          <p:nvPr/>
        </p:nvPicPr>
        <p:blipFill>
          <a:blip r:embed="rId2"/>
          <a:stretch>
            <a:fillRect/>
          </a:stretch>
        </p:blipFill>
        <p:spPr>
          <a:xfrm>
            <a:off x="1451672" y="1467314"/>
            <a:ext cx="8775700" cy="5105400"/>
          </a:xfrm>
          <a:prstGeom prst="rect">
            <a:avLst/>
          </a:prstGeom>
        </p:spPr>
      </p:pic>
    </p:spTree>
    <p:extLst>
      <p:ext uri="{BB962C8B-B14F-4D97-AF65-F5344CB8AC3E}">
        <p14:creationId xmlns:p14="http://schemas.microsoft.com/office/powerpoint/2010/main" val="390124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D1C92-5C8B-EB4F-99BB-7B0B6DAB6ABB}"/>
              </a:ext>
            </a:extLst>
          </p:cNvPr>
          <p:cNvSpPr>
            <a:spLocks noGrp="1"/>
          </p:cNvSpPr>
          <p:nvPr>
            <p:ph type="title"/>
          </p:nvPr>
        </p:nvSpPr>
        <p:spPr/>
        <p:txBody>
          <a:bodyPr/>
          <a:lstStyle/>
          <a:p>
            <a:r>
              <a:rPr lang="en-US" dirty="0"/>
              <a:t>Statistical interpretation of AdaBoost (Friedman, et. al., 2000)</a:t>
            </a:r>
          </a:p>
        </p:txBody>
      </p:sp>
      <p:sp>
        <p:nvSpPr>
          <p:cNvPr id="3" name="Content Placeholder 2">
            <a:extLst>
              <a:ext uri="{FF2B5EF4-FFF2-40B4-BE49-F238E27FC236}">
                <a16:creationId xmlns:a16="http://schemas.microsoft.com/office/drawing/2014/main" id="{D79A9717-2252-B748-A4FE-C3392CC78025}"/>
              </a:ext>
            </a:extLst>
          </p:cNvPr>
          <p:cNvSpPr>
            <a:spLocks noGrp="1"/>
          </p:cNvSpPr>
          <p:nvPr>
            <p:ph idx="1"/>
          </p:nvPr>
        </p:nvSpPr>
        <p:spPr/>
        <p:txBody>
          <a:bodyPr/>
          <a:lstStyle/>
          <a:p>
            <a:r>
              <a:rPr lang="en-US" dirty="0"/>
              <a:t>AdaBoost minimizes the exponential loss function</a:t>
            </a:r>
          </a:p>
        </p:txBody>
      </p:sp>
      <p:pic>
        <p:nvPicPr>
          <p:cNvPr id="4" name="Picture 3">
            <a:extLst>
              <a:ext uri="{FF2B5EF4-FFF2-40B4-BE49-F238E27FC236}">
                <a16:creationId xmlns:a16="http://schemas.microsoft.com/office/drawing/2014/main" id="{1EE328B2-2561-AA4D-AABC-6696E17BECC7}"/>
              </a:ext>
            </a:extLst>
          </p:cNvPr>
          <p:cNvPicPr>
            <a:picLocks noChangeAspect="1"/>
          </p:cNvPicPr>
          <p:nvPr/>
        </p:nvPicPr>
        <p:blipFill>
          <a:blip r:embed="rId2"/>
          <a:stretch>
            <a:fillRect/>
          </a:stretch>
        </p:blipFill>
        <p:spPr>
          <a:xfrm>
            <a:off x="8483432" y="1690688"/>
            <a:ext cx="3479800" cy="800100"/>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E6A02FD-3A10-B74F-B2E6-3ADD2F114F0F}"/>
                  </a:ext>
                </a:extLst>
              </p:cNvPr>
              <p:cNvSpPr txBox="1"/>
              <p:nvPr/>
            </p:nvSpPr>
            <p:spPr>
              <a:xfrm>
                <a:off x="2999174" y="2406179"/>
                <a:ext cx="5484258" cy="87120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smtClean="0">
                              <a:latin typeface="Cambria Math" panose="02040503050406030204" pitchFamily="18" charset="0"/>
                              <a:ea typeface="Cambria Math" panose="02040503050406030204" pitchFamily="18" charset="0"/>
                            </a:rPr>
                            <m:t>𝜕</m:t>
                          </m:r>
                          <m:sSub>
                            <m:sSubPr>
                              <m:ctrlPr>
                                <a:rPr lang="en-US"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𝐺</m:t>
                              </m:r>
                            </m:e>
                            <m:sub>
                              <m:r>
                                <a:rPr lang="en-US" b="0" i="1" smtClean="0">
                                  <a:latin typeface="Cambria Math" panose="02040503050406030204" pitchFamily="18" charset="0"/>
                                  <a:ea typeface="Cambria Math" panose="02040503050406030204" pitchFamily="18" charset="0"/>
                                </a:rPr>
                                <m:t>𝑡</m:t>
                              </m:r>
                            </m:sub>
                          </m:sSub>
                          <m:d>
                            <m:dPr>
                              <m:ctrlPr>
                                <a:rPr lang="en-US" i="1" smtClean="0">
                                  <a:latin typeface="Cambria Math" panose="02040503050406030204" pitchFamily="18" charset="0"/>
                                  <a:ea typeface="Cambria Math" panose="02040503050406030204" pitchFamily="18" charset="0"/>
                                </a:rPr>
                              </m:ctrlPr>
                            </m:dPr>
                            <m:e>
                              <m:r>
                                <a:rPr lang="en-US" i="1" smtClean="0">
                                  <a:latin typeface="Cambria Math" panose="02040503050406030204" pitchFamily="18" charset="0"/>
                                  <a:ea typeface="Cambria Math" panose="02040503050406030204" pitchFamily="18" charset="0"/>
                                </a:rPr>
                                <m:t>𝛼</m:t>
                              </m:r>
                            </m:e>
                          </m:d>
                        </m:num>
                        <m:den>
                          <m:r>
                            <a:rPr lang="en-US" i="1" smtClean="0">
                              <a:latin typeface="Cambria Math" panose="02040503050406030204" pitchFamily="18" charset="0"/>
                              <a:ea typeface="Cambria Math" panose="02040503050406030204" pitchFamily="18" charset="0"/>
                            </a:rPr>
                            <m:t>𝜕𝛼</m:t>
                          </m:r>
                        </m:den>
                      </m:f>
                      <m:r>
                        <a:rPr lang="en-US" b="0" i="1" smtClean="0">
                          <a:latin typeface="Cambria Math" panose="02040503050406030204" pitchFamily="18" charset="0"/>
                        </a:rPr>
                        <m:t>=</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𝑛</m:t>
                          </m:r>
                          <m:r>
                            <a:rPr lang="en-US" b="0" i="1" smtClean="0">
                              <a:latin typeface="Cambria Math" panose="02040503050406030204" pitchFamily="18" charset="0"/>
                            </a:rPr>
                            <m:t>=1</m:t>
                          </m:r>
                        </m:sub>
                        <m:sup>
                          <m:r>
                            <a:rPr lang="en-US" b="0" i="1" smtClean="0">
                              <a:latin typeface="Cambria Math" panose="02040503050406030204" pitchFamily="18" charset="0"/>
                            </a:rPr>
                            <m:t>𝑁</m:t>
                          </m:r>
                        </m:sup>
                        <m:e>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sup>
                          </m:sSup>
                          <m:r>
                            <a:rPr lang="en-US" b="0" i="1" smtClean="0">
                              <a:latin typeface="Cambria Math" panose="02040503050406030204" pitchFamily="18" charset="0"/>
                            </a:rPr>
                            <m:t>𝑒𝑥𝑝</m:t>
                          </m:r>
                          <m:d>
                            <m:dPr>
                              <m:ctrlPr>
                                <a:rPr lang="en-US" b="0" i="1" smtClean="0">
                                  <a:latin typeface="Cambria Math" panose="02040503050406030204" pitchFamily="18" charset="0"/>
                                </a:rPr>
                              </m:ctrlPr>
                            </m:dPr>
                            <m:e>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r>
                                <a:rPr lang="en-US" b="0" i="1" smtClean="0">
                                  <a:latin typeface="Cambria Math" panose="02040503050406030204" pitchFamily="18" charset="0"/>
                                  <a:ea typeface="Cambria Math" panose="02040503050406030204" pitchFamily="18" charset="0"/>
                                </a:rPr>
                                <m:t>𝛼</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h</m:t>
                                  </m:r>
                                </m:e>
                                <m:sub>
                                  <m:r>
                                    <a:rPr lang="en-US" b="0" i="1" smtClean="0">
                                      <a:latin typeface="Cambria Math" panose="02040503050406030204" pitchFamily="18" charset="0"/>
                                      <a:ea typeface="Cambria Math" panose="02040503050406030204" pitchFamily="18" charset="0"/>
                                    </a:rPr>
                                    <m:t>𝑡</m:t>
                                  </m:r>
                                </m:sub>
                              </m:sSub>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𝑛</m:t>
                                      </m:r>
                                    </m:sub>
                                  </m:sSub>
                                </m:e>
                              </m:d>
                            </m:e>
                          </m:d>
                          <m:d>
                            <m:dPr>
                              <m:ctrlPr>
                                <a:rPr lang="en-US" b="0" i="1" smtClean="0">
                                  <a:latin typeface="Cambria Math" panose="02040503050406030204" pitchFamily="18" charset="0"/>
                                </a:rPr>
                              </m:ctrlPr>
                            </m:dPr>
                            <m:e>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h</m:t>
                                  </m:r>
                                </m:e>
                                <m:sub>
                                  <m:r>
                                    <a:rPr lang="en-US" b="0" i="1" smtClean="0">
                                      <a:latin typeface="Cambria Math" panose="02040503050406030204" pitchFamily="18" charset="0"/>
                                      <a:ea typeface="Cambria Math" panose="02040503050406030204" pitchFamily="18" charset="0"/>
                                    </a:rPr>
                                    <m:t>𝑡</m:t>
                                  </m:r>
                                </m:sub>
                              </m:sSub>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𝑛</m:t>
                                      </m:r>
                                    </m:sub>
                                  </m:sSub>
                                </m:e>
                              </m:d>
                            </m:e>
                          </m:d>
                          <m:r>
                            <a:rPr lang="en-US" b="0" i="1" smtClean="0">
                              <a:latin typeface="Cambria Math" panose="02040503050406030204" pitchFamily="18" charset="0"/>
                            </a:rPr>
                            <m:t>=0</m:t>
                          </m:r>
                        </m:e>
                      </m:nary>
                    </m:oMath>
                  </m:oMathPara>
                </a14:m>
                <a:endParaRPr lang="en-US" dirty="0"/>
              </a:p>
            </p:txBody>
          </p:sp>
        </mc:Choice>
        <mc:Fallback xmlns="">
          <p:sp>
            <p:nvSpPr>
              <p:cNvPr id="5" name="TextBox 4">
                <a:extLst>
                  <a:ext uri="{FF2B5EF4-FFF2-40B4-BE49-F238E27FC236}">
                    <a16:creationId xmlns:a16="http://schemas.microsoft.com/office/drawing/2014/main" id="{4E6A02FD-3A10-B74F-B2E6-3ADD2F114F0F}"/>
                  </a:ext>
                </a:extLst>
              </p:cNvPr>
              <p:cNvSpPr txBox="1">
                <a:spLocks noRot="1" noChangeAspect="1" noMove="1" noResize="1" noEditPoints="1" noAdjustHandles="1" noChangeArrowheads="1" noChangeShapeType="1" noTextEdit="1"/>
              </p:cNvSpPr>
              <p:nvPr/>
            </p:nvSpPr>
            <p:spPr>
              <a:xfrm>
                <a:off x="2999174" y="2406179"/>
                <a:ext cx="5484258" cy="871201"/>
              </a:xfrm>
              <a:prstGeom prst="rect">
                <a:avLst/>
              </a:prstGeom>
              <a:blipFill>
                <a:blip r:embed="rId3"/>
                <a:stretch>
                  <a:fillRect t="-92857" b="-1485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863D93CA-E4B7-4F4C-9140-E373BD7B355A}"/>
                  </a:ext>
                </a:extLst>
              </p:cNvPr>
              <p:cNvSpPr txBox="1"/>
              <p:nvPr/>
            </p:nvSpPr>
            <p:spPr>
              <a:xfrm>
                <a:off x="2375859" y="3308992"/>
                <a:ext cx="7152664" cy="84850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𝑛</m:t>
                          </m:r>
                          <m:r>
                            <a:rPr lang="en-US" b="0" i="1" smtClean="0">
                              <a:latin typeface="Cambria Math" panose="02040503050406030204" pitchFamily="18" charset="0"/>
                            </a:rPr>
                            <m:t>=1</m:t>
                          </m:r>
                        </m:sub>
                        <m:sup>
                          <m:r>
                            <a:rPr lang="en-US" b="0" i="1" smtClean="0">
                              <a:latin typeface="Cambria Math" panose="02040503050406030204" pitchFamily="18" charset="0"/>
                            </a:rPr>
                            <m:t>𝑛</m:t>
                          </m:r>
                        </m:sup>
                        <m:e>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sup>
                          </m:sSup>
                          <m:r>
                            <a:rPr lang="en-US" b="0" i="1" smtClean="0">
                              <a:latin typeface="Cambria Math" panose="02040503050406030204" pitchFamily="18" charset="0"/>
                            </a:rPr>
                            <m:t>𝐼</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h</m:t>
                                  </m:r>
                                </m:e>
                                <m:sub>
                                  <m:r>
                                    <a:rPr lang="en-US" b="0" i="1" smtClean="0">
                                      <a:latin typeface="Cambria Math" panose="02040503050406030204" pitchFamily="18" charset="0"/>
                                      <a:ea typeface="Cambria Math" panose="02040503050406030204" pitchFamily="18" charset="0"/>
                                    </a:rPr>
                                    <m:t>𝑡</m:t>
                                  </m:r>
                                </m:sub>
                              </m:sSub>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𝑛</m:t>
                                      </m:r>
                                    </m:sub>
                                  </m:sSub>
                                </m:e>
                              </m:d>
                            </m:e>
                          </m:d>
                          <m:r>
                            <m:rPr>
                              <m:nor/>
                            </m:rPr>
                            <a:rPr lang="en-US" dirty="0"/>
                            <m:t> </m:t>
                          </m:r>
                          <m:r>
                            <a:rPr lang="en-US" b="0" i="1" dirty="0" smtClean="0">
                              <a:latin typeface="Cambria Math" panose="02040503050406030204" pitchFamily="18" charset="0"/>
                            </a:rPr>
                            <m:t>𝑒𝑥𝑝</m:t>
                          </m:r>
                          <m:d>
                            <m:dPr>
                              <m:ctrlPr>
                                <a:rPr lang="en-US" b="0" i="1" dirty="0" smtClean="0">
                                  <a:latin typeface="Cambria Math" panose="02040503050406030204" pitchFamily="18" charset="0"/>
                                </a:rPr>
                              </m:ctrlPr>
                            </m:dPr>
                            <m:e>
                              <m:r>
                                <a:rPr lang="en-US" b="0" i="1" dirty="0" smtClean="0">
                                  <a:latin typeface="Cambria Math" panose="02040503050406030204" pitchFamily="18" charset="0"/>
                                  <a:ea typeface="Cambria Math" panose="02040503050406030204" pitchFamily="18" charset="0"/>
                                </a:rPr>
                                <m:t>𝛼</m:t>
                              </m:r>
                            </m:e>
                          </m:d>
                          <m:r>
                            <a:rPr lang="en-US" b="0" i="1" dirty="0" smtClean="0">
                              <a:latin typeface="Cambria Math" panose="02040503050406030204" pitchFamily="18" charset="0"/>
                            </a:rPr>
                            <m:t>−</m:t>
                          </m:r>
                        </m:e>
                      </m:nary>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𝑛</m:t>
                          </m:r>
                          <m:r>
                            <a:rPr lang="en-US" b="0" i="1" smtClean="0">
                              <a:latin typeface="Cambria Math" panose="02040503050406030204" pitchFamily="18" charset="0"/>
                            </a:rPr>
                            <m:t>=1</m:t>
                          </m:r>
                        </m:sub>
                        <m:sup>
                          <m:r>
                            <a:rPr lang="en-US" b="0" i="1" smtClean="0">
                              <a:latin typeface="Cambria Math" panose="02040503050406030204" pitchFamily="18" charset="0"/>
                            </a:rPr>
                            <m:t>𝑛</m:t>
                          </m:r>
                        </m:sup>
                        <m:e>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sup>
                          </m:sSup>
                          <m:r>
                            <a:rPr lang="en-US" b="0" i="1" smtClean="0">
                              <a:latin typeface="Cambria Math" panose="02040503050406030204" pitchFamily="18" charset="0"/>
                            </a:rPr>
                            <m:t>𝐼</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h</m:t>
                                  </m:r>
                                </m:e>
                                <m:sub>
                                  <m:r>
                                    <a:rPr lang="en-US" b="0" i="1" smtClean="0">
                                      <a:latin typeface="Cambria Math" panose="02040503050406030204" pitchFamily="18" charset="0"/>
                                      <a:ea typeface="Cambria Math" panose="02040503050406030204" pitchFamily="18" charset="0"/>
                                    </a:rPr>
                                    <m:t>𝑡</m:t>
                                  </m:r>
                                </m:sub>
                              </m:sSub>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𝑛</m:t>
                                      </m:r>
                                    </m:sub>
                                  </m:sSub>
                                </m:e>
                              </m:d>
                            </m:e>
                          </m:d>
                          <m:r>
                            <m:rPr>
                              <m:nor/>
                            </m:rPr>
                            <a:rPr lang="en-US" dirty="0"/>
                            <m:t> </m:t>
                          </m:r>
                          <m:r>
                            <a:rPr lang="en-US" b="0" i="1" dirty="0" smtClean="0">
                              <a:latin typeface="Cambria Math" panose="02040503050406030204" pitchFamily="18" charset="0"/>
                            </a:rPr>
                            <m:t>𝑒𝑥𝑝</m:t>
                          </m:r>
                          <m:d>
                            <m:dPr>
                              <m:ctrlPr>
                                <a:rPr lang="en-US" b="0" i="1" dirty="0" smtClean="0">
                                  <a:latin typeface="Cambria Math" panose="02040503050406030204" pitchFamily="18" charset="0"/>
                                </a:rPr>
                              </m:ctrlPr>
                            </m:dPr>
                            <m:e>
                              <m:r>
                                <a:rPr lang="en-US" b="0" i="1" dirty="0" smtClean="0">
                                  <a:latin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𝛼</m:t>
                              </m:r>
                            </m:e>
                          </m:d>
                        </m:e>
                      </m:nary>
                      <m:r>
                        <a:rPr lang="en-US" b="0" i="1" dirty="0" smtClean="0">
                          <a:latin typeface="Cambria Math" panose="02040503050406030204" pitchFamily="18" charset="0"/>
                        </a:rPr>
                        <m:t>=0</m:t>
                      </m:r>
                    </m:oMath>
                  </m:oMathPara>
                </a14:m>
                <a:endParaRPr lang="en-US" dirty="0"/>
              </a:p>
            </p:txBody>
          </p:sp>
        </mc:Choice>
        <mc:Fallback xmlns="">
          <p:sp>
            <p:nvSpPr>
              <p:cNvPr id="7" name="TextBox 6">
                <a:extLst>
                  <a:ext uri="{FF2B5EF4-FFF2-40B4-BE49-F238E27FC236}">
                    <a16:creationId xmlns:a16="http://schemas.microsoft.com/office/drawing/2014/main" id="{863D93CA-E4B7-4F4C-9140-E373BD7B355A}"/>
                  </a:ext>
                </a:extLst>
              </p:cNvPr>
              <p:cNvSpPr txBox="1">
                <a:spLocks noRot="1" noChangeAspect="1" noMove="1" noResize="1" noEditPoints="1" noAdjustHandles="1" noChangeArrowheads="1" noChangeShapeType="1" noTextEdit="1"/>
              </p:cNvSpPr>
              <p:nvPr/>
            </p:nvSpPr>
            <p:spPr>
              <a:xfrm>
                <a:off x="2375859" y="3308992"/>
                <a:ext cx="7152664" cy="848502"/>
              </a:xfrm>
              <a:prstGeom prst="rect">
                <a:avLst/>
              </a:prstGeom>
              <a:blipFill>
                <a:blip r:embed="rId4"/>
                <a:stretch>
                  <a:fillRect l="-9574" t="-101493" b="-15522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AA5A0E39-500A-F944-A4FD-78C1A933C26A}"/>
                  </a:ext>
                </a:extLst>
              </p:cNvPr>
              <p:cNvSpPr txBox="1"/>
              <p:nvPr/>
            </p:nvSpPr>
            <p:spPr>
              <a:xfrm>
                <a:off x="630097" y="4598096"/>
                <a:ext cx="368389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dirty="0" smtClean="0">
                          <a:latin typeface="Cambria Math" panose="02040503050406030204" pitchFamily="18" charset="0"/>
                          <a:ea typeface="Cambria Math" panose="02040503050406030204" pitchFamily="18" charset="0"/>
                        </a:rPr>
                        <m:t>𝜀</m:t>
                      </m:r>
                      <m:r>
                        <a:rPr lang="en-US" b="0"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rPr>
                        <m:t>𝑒𝑥𝑝</m:t>
                      </m:r>
                      <m:d>
                        <m:dPr>
                          <m:ctrlPr>
                            <a:rPr lang="en-US" b="0" i="1" dirty="0" smtClean="0">
                              <a:latin typeface="Cambria Math" panose="02040503050406030204" pitchFamily="18" charset="0"/>
                            </a:rPr>
                          </m:ctrlPr>
                        </m:dPr>
                        <m:e>
                          <m:r>
                            <a:rPr lang="en-US" b="0" i="1" dirty="0" smtClean="0">
                              <a:latin typeface="Cambria Math" panose="02040503050406030204" pitchFamily="18" charset="0"/>
                              <a:ea typeface="Cambria Math" panose="02040503050406030204" pitchFamily="18" charset="0"/>
                            </a:rPr>
                            <m:t>𝛼</m:t>
                          </m:r>
                        </m:e>
                      </m:d>
                      <m:r>
                        <a:rPr lang="en-US" b="0" i="1" dirty="0" smtClean="0">
                          <a:latin typeface="Cambria Math" panose="02040503050406030204" pitchFamily="18" charset="0"/>
                          <a:ea typeface="Cambria Math" panose="02040503050406030204" pitchFamily="18" charset="0"/>
                        </a:rPr>
                        <m:t>−</m:t>
                      </m:r>
                      <m:d>
                        <m:dPr>
                          <m:ctrlPr>
                            <a:rPr lang="en-US" b="0" i="1" dirty="0" smtClean="0">
                              <a:latin typeface="Cambria Math" panose="02040503050406030204" pitchFamily="18" charset="0"/>
                              <a:ea typeface="Cambria Math" panose="02040503050406030204" pitchFamily="18" charset="0"/>
                            </a:rPr>
                          </m:ctrlPr>
                        </m:dPr>
                        <m:e>
                          <m:r>
                            <a:rPr lang="en-US" b="0" i="1" dirty="0" smtClean="0">
                              <a:latin typeface="Cambria Math" panose="02040503050406030204" pitchFamily="18" charset="0"/>
                              <a:ea typeface="Cambria Math" panose="02040503050406030204" pitchFamily="18" charset="0"/>
                            </a:rPr>
                            <m:t>1−</m:t>
                          </m:r>
                          <m:r>
                            <a:rPr lang="en-US" b="0" i="1" dirty="0" smtClean="0">
                              <a:latin typeface="Cambria Math" panose="02040503050406030204" pitchFamily="18" charset="0"/>
                              <a:ea typeface="Cambria Math" panose="02040503050406030204" pitchFamily="18" charset="0"/>
                            </a:rPr>
                            <m:t>𝜀</m:t>
                          </m:r>
                        </m:e>
                      </m:d>
                      <m:r>
                        <a:rPr lang="en-US" b="0"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rPr>
                        <m:t>𝑒𝑥𝑝</m:t>
                      </m:r>
                      <m:d>
                        <m:dPr>
                          <m:ctrlPr>
                            <a:rPr lang="en-US" b="0" i="1" dirty="0" smtClean="0">
                              <a:latin typeface="Cambria Math" panose="02040503050406030204" pitchFamily="18" charset="0"/>
                            </a:rPr>
                          </m:ctrlPr>
                        </m:dPr>
                        <m:e>
                          <m:r>
                            <a:rPr lang="en-US" b="0" i="1" dirty="0" smtClean="0">
                              <a:latin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𝛼</m:t>
                          </m:r>
                        </m:e>
                      </m:d>
                      <m:r>
                        <a:rPr lang="en-US" b="0" i="1" dirty="0" smtClean="0">
                          <a:latin typeface="Cambria Math" panose="02040503050406030204" pitchFamily="18" charset="0"/>
                        </a:rPr>
                        <m:t>=0</m:t>
                      </m:r>
                    </m:oMath>
                  </m:oMathPara>
                </a14:m>
                <a:endParaRPr lang="en-US" dirty="0"/>
              </a:p>
            </p:txBody>
          </p:sp>
        </mc:Choice>
        <mc:Fallback xmlns="">
          <p:sp>
            <p:nvSpPr>
              <p:cNvPr id="8" name="TextBox 7">
                <a:extLst>
                  <a:ext uri="{FF2B5EF4-FFF2-40B4-BE49-F238E27FC236}">
                    <a16:creationId xmlns:a16="http://schemas.microsoft.com/office/drawing/2014/main" id="{AA5A0E39-500A-F944-A4FD-78C1A933C26A}"/>
                  </a:ext>
                </a:extLst>
              </p:cNvPr>
              <p:cNvSpPr txBox="1">
                <a:spLocks noRot="1" noChangeAspect="1" noMove="1" noResize="1" noEditPoints="1" noAdjustHandles="1" noChangeArrowheads="1" noChangeShapeType="1" noTextEdit="1"/>
              </p:cNvSpPr>
              <p:nvPr/>
            </p:nvSpPr>
            <p:spPr>
              <a:xfrm>
                <a:off x="630097" y="4598096"/>
                <a:ext cx="3683894" cy="369332"/>
              </a:xfrm>
              <a:prstGeom prst="rect">
                <a:avLst/>
              </a:prstGeom>
              <a:blipFill>
                <a:blip r:embed="rId5"/>
                <a:stretch>
                  <a:fillRect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99103291-D118-2B4E-85EB-59252CC47F48}"/>
                  </a:ext>
                </a:extLst>
              </p:cNvPr>
              <p:cNvSpPr/>
              <p:nvPr/>
            </p:nvSpPr>
            <p:spPr>
              <a:xfrm>
                <a:off x="6980588" y="4295483"/>
                <a:ext cx="2972032" cy="84850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panose="02040503050406030204" pitchFamily="18" charset="0"/>
                        </a:rPr>
                        <m:t>𝜀</m:t>
                      </m:r>
                      <m:r>
                        <a:rPr lang="en-US" b="0" i="1" smtClean="0">
                          <a:latin typeface="Cambria Math" panose="02040503050406030204" pitchFamily="18" charset="0"/>
                          <a:ea typeface="Cambria Math" panose="02040503050406030204" pitchFamily="18" charset="0"/>
                        </a:rPr>
                        <m:t>=</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𝑛</m:t>
                          </m:r>
                          <m:r>
                            <a:rPr lang="en-US" b="0" i="1" smtClean="0">
                              <a:latin typeface="Cambria Math" panose="02040503050406030204" pitchFamily="18" charset="0"/>
                            </a:rPr>
                            <m:t>=1</m:t>
                          </m:r>
                        </m:sub>
                        <m:sup>
                          <m:r>
                            <a:rPr lang="en-US" b="0" i="1" smtClean="0">
                              <a:latin typeface="Cambria Math" panose="02040503050406030204" pitchFamily="18" charset="0"/>
                            </a:rPr>
                            <m:t>𝑛</m:t>
                          </m:r>
                        </m:sup>
                        <m:e>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sup>
                          </m:sSup>
                          <m:r>
                            <a:rPr lang="en-US" b="0" i="1" smtClean="0">
                              <a:latin typeface="Cambria Math" panose="02040503050406030204" pitchFamily="18" charset="0"/>
                            </a:rPr>
                            <m:t>𝐼</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h</m:t>
                                  </m:r>
                                </m:e>
                                <m:sub>
                                  <m:r>
                                    <a:rPr lang="en-US" b="0" i="1" smtClean="0">
                                      <a:latin typeface="Cambria Math" panose="02040503050406030204" pitchFamily="18" charset="0"/>
                                      <a:ea typeface="Cambria Math" panose="02040503050406030204" pitchFamily="18" charset="0"/>
                                    </a:rPr>
                                    <m:t>𝑡</m:t>
                                  </m:r>
                                </m:sub>
                              </m:sSub>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𝑛</m:t>
                                      </m:r>
                                    </m:sub>
                                  </m:sSub>
                                </m:e>
                              </m:d>
                            </m:e>
                          </m:d>
                          <m:r>
                            <m:rPr>
                              <m:nor/>
                            </m:rPr>
                            <a:rPr lang="en-US" dirty="0"/>
                            <m:t> </m:t>
                          </m:r>
                        </m:e>
                      </m:nary>
                    </m:oMath>
                  </m:oMathPara>
                </a14:m>
                <a:endParaRPr lang="en-US" dirty="0"/>
              </a:p>
            </p:txBody>
          </p:sp>
        </mc:Choice>
        <mc:Fallback xmlns="">
          <p:sp>
            <p:nvSpPr>
              <p:cNvPr id="9" name="Rectangle 8">
                <a:extLst>
                  <a:ext uri="{FF2B5EF4-FFF2-40B4-BE49-F238E27FC236}">
                    <a16:creationId xmlns:a16="http://schemas.microsoft.com/office/drawing/2014/main" id="{99103291-D118-2B4E-85EB-59252CC47F48}"/>
                  </a:ext>
                </a:extLst>
              </p:cNvPr>
              <p:cNvSpPr>
                <a:spLocks noRot="1" noChangeAspect="1" noMove="1" noResize="1" noEditPoints="1" noAdjustHandles="1" noChangeArrowheads="1" noChangeShapeType="1" noTextEdit="1"/>
              </p:cNvSpPr>
              <p:nvPr/>
            </p:nvSpPr>
            <p:spPr>
              <a:xfrm>
                <a:off x="6980588" y="4295483"/>
                <a:ext cx="2972032" cy="848502"/>
              </a:xfrm>
              <a:prstGeom prst="rect">
                <a:avLst/>
              </a:prstGeom>
              <a:blipFill>
                <a:blip r:embed="rId6"/>
                <a:stretch>
                  <a:fillRect l="-10213" t="-98529" b="-15294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1117F358-C260-464E-9DB0-B574E1B3E73D}"/>
                  </a:ext>
                </a:extLst>
              </p:cNvPr>
              <p:cNvSpPr txBox="1"/>
              <p:nvPr/>
            </p:nvSpPr>
            <p:spPr>
              <a:xfrm>
                <a:off x="4625420" y="4476396"/>
                <a:ext cx="1746632" cy="6127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dirty="0" smtClean="0">
                          <a:latin typeface="Cambria Math" panose="02040503050406030204" pitchFamily="18" charset="0"/>
                          <a:ea typeface="Cambria Math" panose="02040503050406030204" pitchFamily="18" charset="0"/>
                        </a:rPr>
                        <m:t>𝛼</m:t>
                      </m:r>
                      <m:r>
                        <a:rPr lang="en-US" b="0" i="1" dirty="0" smtClean="0">
                          <a:latin typeface="Cambria Math" panose="02040503050406030204" pitchFamily="18" charset="0"/>
                          <a:ea typeface="Cambria Math" panose="02040503050406030204" pitchFamily="18" charset="0"/>
                        </a:rPr>
                        <m:t>=</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1</m:t>
                          </m:r>
                        </m:num>
                        <m:den>
                          <m:r>
                            <a:rPr lang="en-US" b="0" i="1" dirty="0" smtClean="0">
                              <a:latin typeface="Cambria Math" panose="02040503050406030204" pitchFamily="18" charset="0"/>
                              <a:ea typeface="Cambria Math" panose="02040503050406030204" pitchFamily="18" charset="0"/>
                            </a:rPr>
                            <m:t>2</m:t>
                          </m:r>
                        </m:den>
                      </m:f>
                      <m:r>
                        <a:rPr lang="en-US" b="0" i="1" dirty="0" smtClean="0">
                          <a:latin typeface="Cambria Math" panose="02040503050406030204" pitchFamily="18" charset="0"/>
                          <a:ea typeface="Cambria Math" panose="02040503050406030204" pitchFamily="18" charset="0"/>
                        </a:rPr>
                        <m:t>𝑙𝑜𝑔</m:t>
                      </m:r>
                      <m:f>
                        <m:fPr>
                          <m:ctrlPr>
                            <a:rPr lang="en-US" b="0" i="1" dirty="0" smtClean="0">
                              <a:latin typeface="Cambria Math" panose="02040503050406030204" pitchFamily="18" charset="0"/>
                              <a:ea typeface="Cambria Math" panose="02040503050406030204" pitchFamily="18" charset="0"/>
                            </a:rPr>
                          </m:ctrlPr>
                        </m:fPr>
                        <m:num>
                          <m:r>
                            <a:rPr lang="en-US" b="0" i="1" dirty="0" smtClean="0">
                              <a:latin typeface="Cambria Math" panose="02040503050406030204" pitchFamily="18" charset="0"/>
                              <a:ea typeface="Cambria Math" panose="02040503050406030204" pitchFamily="18" charset="0"/>
                            </a:rPr>
                            <m:t>1−</m:t>
                          </m:r>
                          <m:r>
                            <a:rPr lang="en-US" b="0" i="1" dirty="0" smtClean="0">
                              <a:latin typeface="Cambria Math" panose="02040503050406030204" pitchFamily="18" charset="0"/>
                              <a:ea typeface="Cambria Math" panose="02040503050406030204" pitchFamily="18" charset="0"/>
                            </a:rPr>
                            <m:t>𝜀</m:t>
                          </m:r>
                        </m:num>
                        <m:den>
                          <m:r>
                            <a:rPr lang="en-US" b="0" i="1" dirty="0" smtClean="0">
                              <a:latin typeface="Cambria Math" panose="02040503050406030204" pitchFamily="18" charset="0"/>
                              <a:ea typeface="Cambria Math" panose="02040503050406030204" pitchFamily="18" charset="0"/>
                            </a:rPr>
                            <m:t>𝜀</m:t>
                          </m:r>
                        </m:den>
                      </m:f>
                    </m:oMath>
                  </m:oMathPara>
                </a14:m>
                <a:endParaRPr lang="en-US" dirty="0"/>
              </a:p>
            </p:txBody>
          </p:sp>
        </mc:Choice>
        <mc:Fallback xmlns="">
          <p:sp>
            <p:nvSpPr>
              <p:cNvPr id="10" name="TextBox 9">
                <a:extLst>
                  <a:ext uri="{FF2B5EF4-FFF2-40B4-BE49-F238E27FC236}">
                    <a16:creationId xmlns:a16="http://schemas.microsoft.com/office/drawing/2014/main" id="{1117F358-C260-464E-9DB0-B574E1B3E73D}"/>
                  </a:ext>
                </a:extLst>
              </p:cNvPr>
              <p:cNvSpPr txBox="1">
                <a:spLocks noRot="1" noChangeAspect="1" noMove="1" noResize="1" noEditPoints="1" noAdjustHandles="1" noChangeArrowheads="1" noChangeShapeType="1" noTextEdit="1"/>
              </p:cNvSpPr>
              <p:nvPr/>
            </p:nvSpPr>
            <p:spPr>
              <a:xfrm>
                <a:off x="4625420" y="4476396"/>
                <a:ext cx="1746632" cy="612732"/>
              </a:xfrm>
              <a:prstGeom prst="rect">
                <a:avLst/>
              </a:prstGeom>
              <a:blipFill>
                <a:blip r:embed="rId7"/>
                <a:stretch>
                  <a:fillRect b="-2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B05BA425-29B6-4549-AB2B-9E730B95D35D}"/>
                  </a:ext>
                </a:extLst>
              </p:cNvPr>
              <p:cNvSpPr txBox="1"/>
              <p:nvPr/>
            </p:nvSpPr>
            <p:spPr>
              <a:xfrm>
                <a:off x="2225500" y="5625674"/>
                <a:ext cx="7031605" cy="588559"/>
              </a:xfrm>
              <a:prstGeom prst="rect">
                <a:avLst/>
              </a:prstGeom>
              <a:noFill/>
            </p:spPr>
            <p:txBody>
              <a:bodyPr wrap="none" rtlCol="0">
                <a:spAutoFit/>
              </a:bodyPr>
              <a:lstStyle/>
              <a:p>
                <a14:m>
                  <m:oMath xmlns:m="http://schemas.openxmlformats.org/officeDocument/2006/math">
                    <m:f>
                      <m:fPr>
                        <m:ctrlPr>
                          <a:rPr lang="en-US" i="1" smtClean="0">
                            <a:latin typeface="Cambria Math" panose="02040503050406030204" pitchFamily="18" charset="0"/>
                          </a:rPr>
                        </m:ctrlPr>
                      </m:fPr>
                      <m:num>
                        <m:r>
                          <a:rPr lang="en-US" i="1" smtClean="0">
                            <a:latin typeface="Cambria Math" panose="02040503050406030204" pitchFamily="18" charset="0"/>
                            <a:ea typeface="Cambria Math" panose="02040503050406030204" pitchFamily="18" charset="0"/>
                          </a:rPr>
                          <m:t>𝜕</m:t>
                        </m:r>
                        <m:sSub>
                          <m:sSubPr>
                            <m:ctrlPr>
                              <a:rPr lang="en-US"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𝐺</m:t>
                            </m:r>
                          </m:e>
                          <m:sub>
                            <m:r>
                              <a:rPr lang="en-US" b="0" i="1" smtClean="0">
                                <a:latin typeface="Cambria Math" panose="02040503050406030204" pitchFamily="18" charset="0"/>
                                <a:ea typeface="Cambria Math" panose="02040503050406030204" pitchFamily="18" charset="0"/>
                              </a:rPr>
                              <m:t>𝑡</m:t>
                            </m:r>
                          </m:sub>
                        </m:sSub>
                        <m:d>
                          <m:dPr>
                            <m:ctrlPr>
                              <a:rPr lang="en-US" i="1" smtClean="0">
                                <a:latin typeface="Cambria Math" panose="02040503050406030204" pitchFamily="18" charset="0"/>
                                <a:ea typeface="Cambria Math" panose="02040503050406030204" pitchFamily="18" charset="0"/>
                              </a:rPr>
                            </m:ctrlPr>
                          </m:dPr>
                          <m:e>
                            <m:r>
                              <a:rPr lang="en-US" i="1" smtClean="0">
                                <a:latin typeface="Cambria Math" panose="02040503050406030204" pitchFamily="18" charset="0"/>
                                <a:ea typeface="Cambria Math" panose="02040503050406030204" pitchFamily="18" charset="0"/>
                              </a:rPr>
                              <m:t>𝛼</m:t>
                            </m:r>
                          </m:e>
                        </m:d>
                      </m:num>
                      <m:den>
                        <m:r>
                          <a:rPr lang="en-US" i="1" smtClean="0">
                            <a:latin typeface="Cambria Math" panose="02040503050406030204" pitchFamily="18" charset="0"/>
                            <a:ea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𝑤</m:t>
                            </m:r>
                          </m:e>
                          <m:sub>
                            <m:r>
                              <a:rPr lang="en-US" b="0" i="1" smtClean="0">
                                <a:latin typeface="Cambria Math" panose="02040503050406030204" pitchFamily="18" charset="0"/>
                              </a:rPr>
                              <m:t>𝑛</m:t>
                            </m:r>
                          </m:sub>
                          <m:sup>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sup>
                        </m:sSubSup>
                      </m:den>
                    </m:f>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sup>
                    </m:sSup>
                    <m:r>
                      <a:rPr lang="en-US" b="0" i="1" smtClean="0">
                        <a:latin typeface="Cambria Math" panose="02040503050406030204" pitchFamily="18" charset="0"/>
                      </a:rPr>
                      <m:t>𝑒𝑥𝑝</m:t>
                    </m:r>
                    <m:d>
                      <m:dPr>
                        <m:ctrlPr>
                          <a:rPr lang="en-US" b="0" i="1" smtClean="0">
                            <a:latin typeface="Cambria Math" panose="02040503050406030204" pitchFamily="18" charset="0"/>
                          </a:rPr>
                        </m:ctrlPr>
                      </m:dPr>
                      <m:e>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r>
                          <a:rPr lang="en-US" b="0" i="1" smtClean="0">
                            <a:latin typeface="Cambria Math" panose="02040503050406030204" pitchFamily="18" charset="0"/>
                            <a:ea typeface="Cambria Math" panose="02040503050406030204" pitchFamily="18" charset="0"/>
                          </a:rPr>
                          <m:t>𝛼</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h</m:t>
                            </m:r>
                          </m:e>
                          <m:sub>
                            <m:r>
                              <a:rPr lang="en-US" b="0" i="1" smtClean="0">
                                <a:latin typeface="Cambria Math" panose="02040503050406030204" pitchFamily="18" charset="0"/>
                                <a:ea typeface="Cambria Math" panose="02040503050406030204" pitchFamily="18" charset="0"/>
                              </a:rPr>
                              <m:t>𝑡</m:t>
                            </m:r>
                          </m:sub>
                        </m:sSub>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𝑛</m:t>
                                </m:r>
                              </m:sub>
                            </m:sSub>
                          </m:e>
                        </m:d>
                      </m:e>
                    </m:d>
                  </m:oMath>
                </a14:m>
                <a:r>
                  <a:rPr lang="en-US" dirty="0"/>
                  <a:t>=</a:t>
                </a:r>
                <a:r>
                  <a:rPr lang="en-US" b="0" dirty="0"/>
                  <a:t>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𝑤</m:t>
                        </m:r>
                      </m:e>
                      <m:sup>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sup>
                    </m:sSup>
                    <m:r>
                      <a:rPr lang="en-US" b="0" i="1" smtClean="0">
                        <a:latin typeface="Cambria Math" panose="02040503050406030204" pitchFamily="18" charset="0"/>
                      </a:rPr>
                      <m:t>𝑒𝑥𝑝</m:t>
                    </m:r>
                    <m:d>
                      <m:dPr>
                        <m:ctrlPr>
                          <a:rPr lang="en-US" b="0" i="1" smtClean="0">
                            <a:latin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m:t>
                        </m:r>
                        <m:d>
                          <m:dPr>
                            <m:begChr m:val="["/>
                            <m:endChr m:val="]"/>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rPr>
                              <m:t>𝐼</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h</m:t>
                                    </m:r>
                                  </m:e>
                                  <m:sub>
                                    <m:r>
                                      <a:rPr lang="en-US" b="0" i="1" smtClean="0">
                                        <a:latin typeface="Cambria Math" panose="02040503050406030204" pitchFamily="18" charset="0"/>
                                        <a:ea typeface="Cambria Math" panose="02040503050406030204" pitchFamily="18" charset="0"/>
                                      </a:rPr>
                                      <m:t>𝑡</m:t>
                                    </m:r>
                                  </m:sub>
                                </m:sSub>
                                <m:d>
                                  <m:dPr>
                                    <m:ctrlPr>
                                      <a:rPr lang="en-US" b="0" i="1" smtClean="0">
                                        <a:latin typeface="Cambria Math" panose="02040503050406030204" pitchFamily="18" charset="0"/>
                                        <a:ea typeface="Cambria Math" panose="02040503050406030204" pitchFamily="18" charset="0"/>
                                      </a:rPr>
                                    </m:ctrlPr>
                                  </m:dPr>
                                  <m:e>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𝑛</m:t>
                                        </m:r>
                                      </m:sub>
                                    </m:sSub>
                                  </m:e>
                                </m:d>
                              </m:e>
                            </m:d>
                            <m:r>
                              <a:rPr lang="en-US" b="0" i="1" smtClean="0">
                                <a:latin typeface="Cambria Math" panose="02040503050406030204" pitchFamily="18" charset="0"/>
                                <a:ea typeface="Cambria Math" panose="02040503050406030204" pitchFamily="18" charset="0"/>
                              </a:rPr>
                              <m:t>−1</m:t>
                            </m:r>
                          </m:e>
                        </m:d>
                      </m:e>
                    </m:d>
                  </m:oMath>
                </a14:m>
                <a:endParaRPr lang="en-US" dirty="0"/>
              </a:p>
            </p:txBody>
          </p:sp>
        </mc:Choice>
        <mc:Fallback xmlns="">
          <p:sp>
            <p:nvSpPr>
              <p:cNvPr id="11" name="TextBox 10">
                <a:extLst>
                  <a:ext uri="{FF2B5EF4-FFF2-40B4-BE49-F238E27FC236}">
                    <a16:creationId xmlns:a16="http://schemas.microsoft.com/office/drawing/2014/main" id="{B05BA425-29B6-4549-AB2B-9E730B95D35D}"/>
                  </a:ext>
                </a:extLst>
              </p:cNvPr>
              <p:cNvSpPr txBox="1">
                <a:spLocks noRot="1" noChangeAspect="1" noMove="1" noResize="1" noEditPoints="1" noAdjustHandles="1" noChangeArrowheads="1" noChangeShapeType="1" noTextEdit="1"/>
              </p:cNvSpPr>
              <p:nvPr/>
            </p:nvSpPr>
            <p:spPr>
              <a:xfrm>
                <a:off x="2225500" y="5625674"/>
                <a:ext cx="7031605" cy="588559"/>
              </a:xfrm>
              <a:prstGeom prst="rect">
                <a:avLst/>
              </a:prstGeom>
              <a:blipFill>
                <a:blip r:embed="rId8"/>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302487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86521-D849-2F4D-A030-4D1D77FC686E}"/>
              </a:ext>
            </a:extLst>
          </p:cNvPr>
          <p:cNvSpPr>
            <a:spLocks noGrp="1"/>
          </p:cNvSpPr>
          <p:nvPr>
            <p:ph type="title"/>
          </p:nvPr>
        </p:nvSpPr>
        <p:spPr/>
        <p:txBody>
          <a:bodyPr/>
          <a:lstStyle/>
          <a:p>
            <a:r>
              <a:rPr lang="en-US" dirty="0"/>
              <a:t>Bagging (Bootstrap aggregation)</a:t>
            </a:r>
          </a:p>
        </p:txBody>
      </p:sp>
      <p:sp>
        <p:nvSpPr>
          <p:cNvPr id="3" name="Content Placeholder 2">
            <a:extLst>
              <a:ext uri="{FF2B5EF4-FFF2-40B4-BE49-F238E27FC236}">
                <a16:creationId xmlns:a16="http://schemas.microsoft.com/office/drawing/2014/main" id="{3CFA72CC-48FB-8142-812F-1AC689687E37}"/>
              </a:ext>
            </a:extLst>
          </p:cNvPr>
          <p:cNvSpPr>
            <a:spLocks noGrp="1"/>
          </p:cNvSpPr>
          <p:nvPr>
            <p:ph idx="1"/>
          </p:nvPr>
        </p:nvSpPr>
        <p:spPr>
          <a:xfrm>
            <a:off x="838200" y="1825624"/>
            <a:ext cx="10515600" cy="4485965"/>
          </a:xfrm>
        </p:spPr>
        <p:txBody>
          <a:bodyPr>
            <a:normAutofit lnSpcReduction="10000"/>
          </a:bodyPr>
          <a:lstStyle/>
          <a:p>
            <a:r>
              <a:rPr lang="en-US" dirty="0"/>
              <a:t>A bootstrap sample is a sample taken from the original dataset with replacement, </a:t>
            </a:r>
          </a:p>
          <a:p>
            <a:pPr lvl="1"/>
            <a:r>
              <a:rPr lang="en-US" dirty="0"/>
              <a:t>We may get some data several times and other not at all. </a:t>
            </a:r>
          </a:p>
          <a:p>
            <a:pPr lvl="1"/>
            <a:r>
              <a:rPr lang="en-US" dirty="0"/>
              <a:t>The same size as the original</a:t>
            </a:r>
          </a:p>
          <a:p>
            <a:pPr lvl="1"/>
            <a:r>
              <a:rPr lang="en-US" dirty="0"/>
              <a:t>Each can be used to train a classifier, which performs slightly differently from each other.</a:t>
            </a:r>
          </a:p>
          <a:p>
            <a:pPr lvl="1"/>
            <a:r>
              <a:rPr lang="en-US" dirty="0"/>
              <a:t>Ensemble learning: taking the output to be the </a:t>
            </a:r>
            <a:r>
              <a:rPr lang="en-US" dirty="0" err="1"/>
              <a:t>majorityvote</a:t>
            </a:r>
            <a:r>
              <a:rPr lang="en-US" dirty="0"/>
              <a:t> of all the classifiers</a:t>
            </a:r>
          </a:p>
          <a:p>
            <a:pPr lvl="1"/>
            <a:r>
              <a:rPr lang="en-US" dirty="0"/>
              <a:t>May reduce variance of prediction</a:t>
            </a:r>
          </a:p>
          <a:p>
            <a:r>
              <a:rPr lang="en-US" dirty="0"/>
              <a:t>Bragging: combining boosting and bagging</a:t>
            </a:r>
          </a:p>
          <a:p>
            <a:r>
              <a:rPr lang="en-US" dirty="0" err="1"/>
              <a:t>Subbagging</a:t>
            </a:r>
            <a:r>
              <a:rPr lang="en-US" dirty="0"/>
              <a:t>: the same size is different (often smaller) from the original</a:t>
            </a:r>
          </a:p>
          <a:p>
            <a:endParaRPr lang="en-US" dirty="0"/>
          </a:p>
        </p:txBody>
      </p:sp>
    </p:spTree>
    <p:extLst>
      <p:ext uri="{BB962C8B-B14F-4D97-AF65-F5344CB8AC3E}">
        <p14:creationId xmlns:p14="http://schemas.microsoft.com/office/powerpoint/2010/main" val="3779734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997B6-34B3-BC46-BADF-B5C2111B1A89}"/>
              </a:ext>
            </a:extLst>
          </p:cNvPr>
          <p:cNvSpPr>
            <a:spLocks noGrp="1"/>
          </p:cNvSpPr>
          <p:nvPr>
            <p:ph type="title"/>
          </p:nvPr>
        </p:nvSpPr>
        <p:spPr/>
        <p:txBody>
          <a:bodyPr/>
          <a:lstStyle/>
          <a:p>
            <a:r>
              <a:rPr lang="en-US" dirty="0"/>
              <a:t>Random Forest</a:t>
            </a:r>
          </a:p>
        </p:txBody>
      </p:sp>
      <p:pic>
        <p:nvPicPr>
          <p:cNvPr id="4" name="Picture 3">
            <a:extLst>
              <a:ext uri="{FF2B5EF4-FFF2-40B4-BE49-F238E27FC236}">
                <a16:creationId xmlns:a16="http://schemas.microsoft.com/office/drawing/2014/main" id="{BA2F01E4-31B7-DE4B-B27A-A1E4743A88CF}"/>
              </a:ext>
            </a:extLst>
          </p:cNvPr>
          <p:cNvPicPr>
            <a:picLocks noChangeAspect="1"/>
          </p:cNvPicPr>
          <p:nvPr/>
        </p:nvPicPr>
        <p:blipFill>
          <a:blip r:embed="rId2"/>
          <a:stretch>
            <a:fillRect/>
          </a:stretch>
        </p:blipFill>
        <p:spPr>
          <a:xfrm>
            <a:off x="1720850" y="1690688"/>
            <a:ext cx="8750300" cy="3187700"/>
          </a:xfrm>
          <a:prstGeom prst="rect">
            <a:avLst/>
          </a:prstGeom>
        </p:spPr>
      </p:pic>
      <p:sp>
        <p:nvSpPr>
          <p:cNvPr id="5" name="Rectangle 4">
            <a:extLst>
              <a:ext uri="{FF2B5EF4-FFF2-40B4-BE49-F238E27FC236}">
                <a16:creationId xmlns:a16="http://schemas.microsoft.com/office/drawing/2014/main" id="{5BCC30F7-7DDB-3F45-B8A0-427305E7B88C}"/>
              </a:ext>
            </a:extLst>
          </p:cNvPr>
          <p:cNvSpPr/>
          <p:nvPr/>
        </p:nvSpPr>
        <p:spPr>
          <a:xfrm>
            <a:off x="1587190" y="4965185"/>
            <a:ext cx="8671931" cy="646331"/>
          </a:xfrm>
          <a:prstGeom prst="rect">
            <a:avLst/>
          </a:prstGeom>
        </p:spPr>
        <p:txBody>
          <a:bodyPr wrap="square">
            <a:spAutoFit/>
          </a:bodyPr>
          <a:lstStyle/>
          <a:p>
            <a:r>
              <a:rPr lang="en-US" dirty="0">
                <a:effectLst/>
                <a:latin typeface="Helvetica" pitchFamily="2" charset="0"/>
              </a:rPr>
              <a:t>Once the set of trees are trained, the output of the forest is the majority vote for</a:t>
            </a:r>
          </a:p>
          <a:p>
            <a:r>
              <a:rPr lang="en-US" dirty="0">
                <a:effectLst/>
                <a:latin typeface="Helvetica" pitchFamily="2" charset="0"/>
              </a:rPr>
              <a:t>Classification; for regression, output the mean response.</a:t>
            </a:r>
          </a:p>
        </p:txBody>
      </p:sp>
      <p:cxnSp>
        <p:nvCxnSpPr>
          <p:cNvPr id="7" name="Straight Arrow Connector 6">
            <a:extLst>
              <a:ext uri="{FF2B5EF4-FFF2-40B4-BE49-F238E27FC236}">
                <a16:creationId xmlns:a16="http://schemas.microsoft.com/office/drawing/2014/main" id="{2215F7CE-8180-5447-98FA-8B325077C5AA}"/>
              </a:ext>
            </a:extLst>
          </p:cNvPr>
          <p:cNvCxnSpPr/>
          <p:nvPr/>
        </p:nvCxnSpPr>
        <p:spPr>
          <a:xfrm flipV="1">
            <a:off x="1338146" y="3657600"/>
            <a:ext cx="992459" cy="1115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72BB33E0-D258-4246-BE0A-D6B1A1DE06C8}"/>
              </a:ext>
            </a:extLst>
          </p:cNvPr>
          <p:cNvSpPr/>
          <p:nvPr/>
        </p:nvSpPr>
        <p:spPr>
          <a:xfrm>
            <a:off x="262055" y="3307447"/>
            <a:ext cx="1152290" cy="923330"/>
          </a:xfrm>
          <a:prstGeom prst="rect">
            <a:avLst/>
          </a:prstGeom>
        </p:spPr>
        <p:txBody>
          <a:bodyPr wrap="square">
            <a:spAutoFit/>
          </a:bodyPr>
          <a:lstStyle/>
          <a:p>
            <a:r>
              <a:rPr lang="en-US" dirty="0"/>
              <a:t>Different from bagging</a:t>
            </a:r>
          </a:p>
        </p:txBody>
      </p:sp>
    </p:spTree>
    <p:extLst>
      <p:ext uri="{BB962C8B-B14F-4D97-AF65-F5344CB8AC3E}">
        <p14:creationId xmlns:p14="http://schemas.microsoft.com/office/powerpoint/2010/main" val="438190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9F164-3688-1443-9688-7F381472ABC4}"/>
              </a:ext>
            </a:extLst>
          </p:cNvPr>
          <p:cNvSpPr>
            <a:spLocks noGrp="1"/>
          </p:cNvSpPr>
          <p:nvPr>
            <p:ph type="title"/>
          </p:nvPr>
        </p:nvSpPr>
        <p:spPr/>
        <p:txBody>
          <a:bodyPr/>
          <a:lstStyle/>
          <a:p>
            <a:r>
              <a:rPr lang="en-US" dirty="0"/>
              <a:t>Constructing a Decision Tree From Data</a:t>
            </a:r>
          </a:p>
        </p:txBody>
      </p:sp>
      <p:sp>
        <p:nvSpPr>
          <p:cNvPr id="3" name="Content Placeholder 2">
            <a:extLst>
              <a:ext uri="{FF2B5EF4-FFF2-40B4-BE49-F238E27FC236}">
                <a16:creationId xmlns:a16="http://schemas.microsoft.com/office/drawing/2014/main" id="{2EAAF092-040F-8043-97D6-2160397C295E}"/>
              </a:ext>
            </a:extLst>
          </p:cNvPr>
          <p:cNvSpPr>
            <a:spLocks noGrp="1"/>
          </p:cNvSpPr>
          <p:nvPr>
            <p:ph idx="1"/>
          </p:nvPr>
        </p:nvSpPr>
        <p:spPr>
          <a:xfrm>
            <a:off x="838200" y="1825625"/>
            <a:ext cx="6555059" cy="4351338"/>
          </a:xfrm>
        </p:spPr>
        <p:txBody>
          <a:bodyPr>
            <a:normAutofit fontScale="92500" lnSpcReduction="10000"/>
          </a:bodyPr>
          <a:lstStyle/>
          <a:p>
            <a:r>
              <a:rPr lang="en-US" dirty="0"/>
              <a:t>Decision making from top (root) to bottom (leaves)</a:t>
            </a:r>
          </a:p>
          <a:p>
            <a:r>
              <a:rPr lang="en-US" dirty="0"/>
              <a:t>A collection of logical disjunctions: if … then … else … rules</a:t>
            </a:r>
          </a:p>
          <a:p>
            <a:r>
              <a:rPr lang="en-US" dirty="0"/>
              <a:t>Determine the order of features (top to bottom): energy level, deadline, there is a party or not.</a:t>
            </a:r>
          </a:p>
          <a:p>
            <a:r>
              <a:rPr lang="en-US" dirty="0"/>
              <a:t>Often in a greedy manner: starting at the root, choosing the most informative feature.</a:t>
            </a:r>
          </a:p>
          <a:p>
            <a:r>
              <a:rPr lang="en-US" dirty="0"/>
              <a:t>Goal of constructing a tree from data: maximum number of matched predictions</a:t>
            </a:r>
          </a:p>
          <a:p>
            <a:endParaRPr lang="en-US" dirty="0"/>
          </a:p>
        </p:txBody>
      </p:sp>
      <p:pic>
        <p:nvPicPr>
          <p:cNvPr id="4" name="Picture 3">
            <a:extLst>
              <a:ext uri="{FF2B5EF4-FFF2-40B4-BE49-F238E27FC236}">
                <a16:creationId xmlns:a16="http://schemas.microsoft.com/office/drawing/2014/main" id="{F30B271A-FDB4-BB43-AAFE-1AF476157F61}"/>
              </a:ext>
            </a:extLst>
          </p:cNvPr>
          <p:cNvPicPr>
            <a:picLocks noChangeAspect="1"/>
          </p:cNvPicPr>
          <p:nvPr/>
        </p:nvPicPr>
        <p:blipFill>
          <a:blip r:embed="rId2"/>
          <a:stretch>
            <a:fillRect/>
          </a:stretch>
        </p:blipFill>
        <p:spPr>
          <a:xfrm>
            <a:off x="7142667" y="1825625"/>
            <a:ext cx="5049333" cy="3327441"/>
          </a:xfrm>
          <a:prstGeom prst="rect">
            <a:avLst/>
          </a:prstGeom>
        </p:spPr>
      </p:pic>
    </p:spTree>
    <p:extLst>
      <p:ext uri="{BB962C8B-B14F-4D97-AF65-F5344CB8AC3E}">
        <p14:creationId xmlns:p14="http://schemas.microsoft.com/office/powerpoint/2010/main" val="1844793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1018</TotalTime>
  <Words>534</Words>
  <Application>Microsoft Macintosh PowerPoint</Application>
  <PresentationFormat>Widescreen</PresentationFormat>
  <Paragraphs>51</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Cambria Math</vt:lpstr>
      <vt:lpstr>Helvetica</vt:lpstr>
      <vt:lpstr>Wingdings</vt:lpstr>
      <vt:lpstr>Office Theme</vt:lpstr>
      <vt:lpstr>Decision by Committee: Ensemble Learning</vt:lpstr>
      <vt:lpstr>Concept of Ensemble Learning</vt:lpstr>
      <vt:lpstr>Ensemble Learning</vt:lpstr>
      <vt:lpstr>Boosting</vt:lpstr>
      <vt:lpstr> AdaBoost (adaptive boosting )</vt:lpstr>
      <vt:lpstr>Statistical interpretation of AdaBoost (Friedman, et. al., 2000)</vt:lpstr>
      <vt:lpstr>Bagging (Bootstrap aggregation)</vt:lpstr>
      <vt:lpstr>Random Forest</vt:lpstr>
      <vt:lpstr>Constructing a Decision Tree From Data</vt:lpstr>
      <vt:lpstr>Majority voting</vt:lpstr>
      <vt:lpstr>Mixture of experts network: learning how to combine classifiers?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22</cp:revision>
  <dcterms:created xsi:type="dcterms:W3CDTF">2018-12-13T03:41:33Z</dcterms:created>
  <dcterms:modified xsi:type="dcterms:W3CDTF">2019-03-19T03:08:29Z</dcterms:modified>
</cp:coreProperties>
</file>

<file path=docProps/thumbnail.jpeg>
</file>